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256" r:id="rId2"/>
    <p:sldId id="453" r:id="rId3"/>
    <p:sldId id="452" r:id="rId4"/>
    <p:sldId id="435" r:id="rId5"/>
    <p:sldId id="411" r:id="rId6"/>
    <p:sldId id="428" r:id="rId7"/>
    <p:sldId id="439" r:id="rId8"/>
    <p:sldId id="440" r:id="rId9"/>
    <p:sldId id="454" r:id="rId10"/>
    <p:sldId id="448" r:id="rId11"/>
    <p:sldId id="432" r:id="rId12"/>
    <p:sldId id="444" r:id="rId13"/>
    <p:sldId id="443" r:id="rId14"/>
    <p:sldId id="442" r:id="rId15"/>
  </p:sldIdLst>
  <p:sldSz cx="12192000" cy="68580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D550C"/>
    <a:srgbClr val="CC6600"/>
    <a:srgbClr val="F68026"/>
    <a:srgbClr val="03244D"/>
    <a:srgbClr val="666699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9" autoAdjust="0"/>
    <p:restoredTop sz="75771" autoAdjust="0"/>
  </p:normalViewPr>
  <p:slideViewPr>
    <p:cSldViewPr>
      <p:cViewPr varScale="1">
        <p:scale>
          <a:sx n="86" d="100"/>
          <a:sy n="86" d="100"/>
        </p:scale>
        <p:origin x="153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2020 Spring 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25 minutes: lecture 15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25 minutes: lecture 16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Combine lectures 15 and 16 into one lecture</a:t>
            </a:r>
          </a:p>
          <a:p>
            <a:endParaRPr lang="en-US" altLang="zh-Han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2019 Spring</a:t>
            </a:r>
          </a:p>
          <a:p>
            <a:pPr marL="228600" indent="-228600">
              <a:buAutoNum type="arabicPeriod"/>
            </a:pP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Program structure: 35</a:t>
            </a:r>
          </a:p>
          <a:p>
            <a:pPr marL="228600" indent="-228600">
              <a:buAutoNum type="arabicPeriod"/>
            </a:pP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Function prototype: 15</a:t>
            </a:r>
          </a:p>
          <a:p>
            <a:pPr marL="228600" indent="-228600">
              <a:buAutoNum type="arabicPeriod"/>
            </a:pPr>
            <a:endParaRPr lang="en-US" altLang="zh-Han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2018 Spring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Project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3 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Program Structure 35 </a:t>
            </a:r>
          </a:p>
          <a:p>
            <a:pPr marL="228600" indent="-228600">
              <a:buAutoNum type="arabicPeriod"/>
            </a:pPr>
            <a:r>
              <a:rPr lang="en-US" baseline="0" dirty="0">
                <a:latin typeface="Times New Roman" charset="0"/>
                <a:ea typeface="ＭＳ Ｐゴシック" charset="0"/>
                <a:cs typeface="ＭＳ Ｐゴシック" charset="0"/>
              </a:rPr>
              <a:t>Function Prototypes 15</a:t>
            </a: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Android/iOS Application: </a:t>
            </a:r>
            <a:br>
              <a:rPr lang="en-US" dirty="0"/>
            </a:br>
            <a:r>
              <a:rPr lang="en-US" dirty="0" err="1"/>
              <a:t>aTimeLogger</a:t>
            </a:r>
            <a:r>
              <a:rPr lang="en-US" dirty="0"/>
              <a:t>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data structure is an aggregated one (e.g., lists, arrays, sets), we use an internal store.</a:t>
            </a:r>
          </a:p>
          <a:p>
            <a:r>
              <a:rPr lang="en-US" dirty="0"/>
              <a:t>If a single item is passed from one module to another, we don’t need an internal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Sensors</a:t>
            </a:r>
          </a:p>
          <a:p>
            <a:r>
              <a:rPr lang="en-US" dirty="0"/>
              <a:t>Reference: https://</a:t>
            </a:r>
            <a:r>
              <a:rPr lang="en-US" dirty="0" err="1"/>
              <a:t>books.google.es</a:t>
            </a:r>
            <a:r>
              <a:rPr lang="en-US" dirty="0"/>
              <a:t>/</a:t>
            </a:r>
            <a:r>
              <a:rPr lang="en-US" dirty="0" err="1"/>
              <a:t>books?id</a:t>
            </a:r>
            <a:r>
              <a:rPr lang="en-US" dirty="0"/>
              <a:t>=bL7QZHtWvaUC&amp;lpg=PR13&amp;ots=O6v89MxK8l&amp;dq=pressman%2010.6.2&amp;hl=</a:t>
            </a:r>
            <a:r>
              <a:rPr lang="en-US" dirty="0" err="1"/>
              <a:t>es&amp;pg</a:t>
            </a:r>
            <a:r>
              <a:rPr lang="en-US" dirty="0"/>
              <a:t>=PA276#v=</a:t>
            </a:r>
            <a:r>
              <a:rPr lang="en-US" dirty="0" err="1"/>
              <a:t>onepage&amp;q</a:t>
            </a:r>
            <a:r>
              <a:rPr lang="en-US"/>
              <a:t>=pressman%2010.6.2&amp;f=false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4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0" kern="0" dirty="0">
                <a:solidFill>
                  <a:schemeClr val="bg1"/>
                </a:solidFill>
              </a:rPr>
              <a:t>Continue the topics on “Message Passing Systems”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56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277875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82173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115824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 7500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martdraw.com/data-flow-diagra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 7500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>
                <a:solidFill>
                  <a:srgbClr val="03244D"/>
                </a:solidFill>
              </a:rPr>
              <a:t>Lecture 16a</a:t>
            </a:r>
          </a:p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3 </a:t>
            </a:r>
            <a:r>
              <a:rPr lang="en-US" altLang="zh-Hans" sz="3600" b="0" kern="0" dirty="0" err="1">
                <a:solidFill>
                  <a:srgbClr val="03244D"/>
                </a:solidFill>
              </a:rPr>
              <a:t>AUbatch</a:t>
            </a:r>
            <a:r>
              <a:rPr lang="en-US" altLang="zh-Hans" sz="3600" b="0" kern="0" dirty="0">
                <a:solidFill>
                  <a:srgbClr val="03244D"/>
                </a:solidFill>
              </a:rPr>
              <a:t>: </a:t>
            </a:r>
            <a:r>
              <a:rPr lang="en-US" sz="3600" b="0" kern="0" dirty="0">
                <a:solidFill>
                  <a:srgbClr val="03244D"/>
                </a:solidFill>
              </a:rPr>
              <a:t>Program Structure and Functions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DAE3-A09A-46EE-878D-2B3A0634D269}"/>
              </a:ext>
            </a:extLst>
          </p:cNvPr>
          <p:cNvSpPr txBox="1">
            <a:spLocks/>
          </p:cNvSpPr>
          <p:nvPr/>
        </p:nvSpPr>
        <p:spPr>
          <a:xfrm>
            <a:off x="1828800" y="381000"/>
            <a:ext cx="8534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>
                <a:solidFill>
                  <a:srgbClr val="DD550C"/>
                </a:solidFill>
              </a:rPr>
              <a:t>Exercise 2:</a:t>
            </a:r>
            <a:r>
              <a:rPr lang="en-US" altLang="en-US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/>
              <a:t>Function Prototypes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4023-5F2E-AA40-8FFC-3AFB2651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1295400"/>
            <a:ext cx="971550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Please design the following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function prototypes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for the modules plotted in your data flow diagram.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4D8DBA-7239-B14B-8E47-E674B90D2980}"/>
              </a:ext>
            </a:extLst>
          </p:cNvPr>
          <p:cNvSpPr/>
          <p:nvPr/>
        </p:nvSpPr>
        <p:spPr>
          <a:xfrm>
            <a:off x="381000" y="2743200"/>
            <a:ext cx="11811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(1) scheduler(); 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(2) dispatcher();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comandline_parser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comandline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display_job_queue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(5) help(); /* help -l or help -list */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(6) 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performance_measure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(7) </a:t>
            </a:r>
            <a:r>
              <a:rPr lang="en-US" sz="32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auto_perfermance_evaluation</a:t>
            </a:r>
            <a:r>
              <a:rPr lang="en-US" sz="3200" b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251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smoke&#10;&#10;Description generated with high confidence">
            <a:extLst>
              <a:ext uri="{FF2B5EF4-FFF2-40B4-BE49-F238E27FC236}">
                <a16:creationId xmlns:a16="http://schemas.microsoft.com/office/drawing/2014/main" id="{A5E44E4B-4631-4F7B-A5B1-A3C5F545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3387858" cy="6934200"/>
          </a:xfrm>
          <a:prstGeom prst="rect">
            <a:avLst/>
          </a:prstGeom>
          <a:ln>
            <a:noFill/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3589A78-01DA-4E1E-9544-7303B675338E}"/>
              </a:ext>
            </a:extLst>
          </p:cNvPr>
          <p:cNvSpPr txBox="1">
            <a:spLocks noChangeArrowheads="1"/>
          </p:cNvSpPr>
          <p:nvPr/>
        </p:nvSpPr>
        <p:spPr>
          <a:xfrm>
            <a:off x="-597929" y="4953000"/>
            <a:ext cx="13387858" cy="1676400"/>
          </a:xfrm>
          <a:prstGeom prst="rect">
            <a:avLst/>
          </a:prstGeom>
          <a:solidFill>
            <a:srgbClr val="F68026">
              <a:alpha val="8000"/>
            </a:srgbClr>
          </a:solidFill>
          <a:ln w="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32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8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US" sz="24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lang="en-US" sz="200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3000"/>
              </a:spcBef>
              <a:buNone/>
            </a:pPr>
            <a:r>
              <a:rPr lang="en-US" altLang="en-US" sz="6000" b="0" kern="0" dirty="0">
                <a:solidFill>
                  <a:schemeClr val="bg1"/>
                </a:solidFill>
              </a:rPr>
              <a:t>  </a:t>
            </a:r>
            <a:r>
              <a:rPr lang="en-US" altLang="en-US" sz="8000" b="0" kern="0" dirty="0">
                <a:solidFill>
                  <a:schemeClr val="bg1"/>
                </a:solidFill>
              </a:rPr>
              <a:t>Embark on Project 3 Today</a:t>
            </a:r>
          </a:p>
          <a:p>
            <a:pPr>
              <a:lnSpc>
                <a:spcPct val="90000"/>
              </a:lnSpc>
            </a:pPr>
            <a:endParaRPr lang="en-US" altLang="en-US" sz="3600" b="0" kern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3600" b="0" kern="0" dirty="0"/>
          </a:p>
          <a:p>
            <a:pPr>
              <a:lnSpc>
                <a:spcPct val="90000"/>
              </a:lnSpc>
            </a:pPr>
            <a:endParaRPr lang="en-US" altLang="en-US" b="0" kern="0" dirty="0"/>
          </a:p>
          <a:p>
            <a:pPr>
              <a:lnSpc>
                <a:spcPct val="90000"/>
              </a:lnSpc>
            </a:pPr>
            <a:endParaRPr lang="en-US" altLang="en-US" b="0" kern="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91158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390D1-201B-9149-985C-2677CF2D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1999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8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4800" y="1371600"/>
            <a:ext cx="733425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How to design </a:t>
            </a:r>
            <a:r>
              <a:rPr lang="en-US" altLang="en-US" sz="3600" dirty="0">
                <a:solidFill>
                  <a:srgbClr val="DD550C"/>
                </a:solidFill>
              </a:rPr>
              <a:t>a program structure </a:t>
            </a:r>
            <a:r>
              <a:rPr lang="en-US" altLang="en-US" sz="3600" dirty="0"/>
              <a:t>for </a:t>
            </a:r>
            <a:r>
              <a:rPr lang="en-US" altLang="en-US" sz="3600" dirty="0" err="1"/>
              <a:t>AUbatch</a:t>
            </a:r>
            <a:r>
              <a:rPr lang="en-US" altLang="en-US" sz="3600" dirty="0"/>
              <a:t>?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design </a:t>
            </a:r>
            <a:r>
              <a:rPr lang="en-US" altLang="en-US" sz="3600" dirty="0">
                <a:solidFill>
                  <a:srgbClr val="DD550C"/>
                </a:solidFill>
              </a:rPr>
              <a:t>function prototypes </a:t>
            </a:r>
            <a:r>
              <a:rPr lang="en-US" altLang="en-US" sz="3600" dirty="0"/>
              <a:t>for </a:t>
            </a:r>
            <a:r>
              <a:rPr lang="en-US" altLang="en-US" sz="3600" dirty="0" err="1"/>
              <a:t>AUbatch</a:t>
            </a:r>
            <a:r>
              <a:rPr lang="en-US" altLang="en-US" sz="3600" dirty="0"/>
              <a:t>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3600" dirty="0"/>
              <a:t>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3" name="Picture 2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A369C0D-CD9C-4909-9302-4A074192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333375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43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What’s Next?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8517" y="1371600"/>
            <a:ext cx="733425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How to apply </a:t>
            </a:r>
            <a:r>
              <a:rPr lang="en-US" altLang="en-US" sz="3600" dirty="0">
                <a:solidFill>
                  <a:srgbClr val="CC6600"/>
                </a:solidFill>
              </a:rPr>
              <a:t>condition variables </a:t>
            </a:r>
            <a:r>
              <a:rPr lang="en-US" altLang="en-US" sz="3600" dirty="0"/>
              <a:t>to solve synchronization problems?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design </a:t>
            </a:r>
            <a:r>
              <a:rPr lang="en-US" altLang="en-US" sz="3600" dirty="0">
                <a:solidFill>
                  <a:srgbClr val="DD550C"/>
                </a:solidFill>
              </a:rPr>
              <a:t>data structures </a:t>
            </a:r>
            <a:r>
              <a:rPr lang="en-US" altLang="en-US" sz="3600" dirty="0"/>
              <a:t>for </a:t>
            </a:r>
            <a:r>
              <a:rPr lang="en-US" altLang="en-US" sz="3600" dirty="0" err="1"/>
              <a:t>AUbatch</a:t>
            </a:r>
            <a:r>
              <a:rPr lang="en-US" altLang="en-US" sz="3600" dirty="0"/>
              <a:t>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How to use condition variables in </a:t>
            </a:r>
            <a:r>
              <a:rPr lang="en-US" altLang="en-US" sz="3600" dirty="0" err="1">
                <a:solidFill>
                  <a:srgbClr val="CC6600"/>
                </a:solidFill>
              </a:rPr>
              <a:t>PThread</a:t>
            </a:r>
            <a:r>
              <a:rPr lang="en-US" altLang="en-US" sz="3600" dirty="0"/>
              <a:t>? </a:t>
            </a:r>
          </a:p>
        </p:txBody>
      </p:sp>
      <p:pic>
        <p:nvPicPr>
          <p:cNvPr id="4" name="Picture 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2B88877-FD28-4510-A75F-0A877E9E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3" y="2286000"/>
            <a:ext cx="3048000" cy="1914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873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4AD050-C5F2-8946-9820-2DC09E10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600"/>
            <a:ext cx="5410200" cy="3962400"/>
          </a:xfrm>
        </p:spPr>
        <p:txBody>
          <a:bodyPr/>
          <a:lstStyle/>
          <a:p>
            <a:r>
              <a:rPr lang="en-US" dirty="0"/>
              <a:t>An Android/iOS Application:</a:t>
            </a:r>
            <a:br>
              <a:rPr lang="en-US" dirty="0"/>
            </a:br>
            <a:r>
              <a:rPr lang="en-US" dirty="0" err="1"/>
              <a:t>aTimeLogger</a:t>
            </a:r>
            <a:r>
              <a:rPr lang="en-US" dirty="0"/>
              <a:t>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E34A6-435A-0549-A1E4-3048AE05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90500"/>
            <a:ext cx="41402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6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F6266-33E8-9D4A-ADC8-C7327530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01" y="171012"/>
            <a:ext cx="3476297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762CF-8A7F-7D4B-8652-6C082369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5462"/>
            <a:ext cx="7378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9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540E85-C14C-4920-8705-98C90D5F45DB}"/>
              </a:ext>
            </a:extLst>
          </p:cNvPr>
          <p:cNvSpPr txBox="1">
            <a:spLocks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kern="0" dirty="0"/>
              <a:t>A Strategy for Your Successful Projects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EFB7C42-9636-424C-BC54-8665D2233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895599"/>
            <a:ext cx="2514600" cy="1600193"/>
          </a:xfrm>
          <a:prstGeom prst="roundRect">
            <a:avLst>
              <a:gd name="adj" fmla="val 16667"/>
            </a:avLst>
          </a:prstGeom>
          <a:solidFill>
            <a:srgbClr val="03244D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Concepts  </a:t>
            </a:r>
          </a:p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Requirements</a:t>
            </a:r>
            <a:endParaRPr lang="en-US" altLang="en-US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BDCBAF-A2E1-419B-B34F-590CFE963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981201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CC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6255E44-0296-42C5-A8EC-60404C9BC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81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BE8F9F9-8B88-4FC7-B312-381B46788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1981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</a:t>
            </a:r>
            <a:r>
              <a:rPr lang="en-US" altLang="en-US" b="1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E2BF9B9-AA39-42FB-BFB4-0461DF198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590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FBFF39DF-14B4-45F1-A813-49027012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895599"/>
            <a:ext cx="3124200" cy="1600197"/>
          </a:xfrm>
          <a:prstGeom prst="roundRect">
            <a:avLst>
              <a:gd name="adj" fmla="val 16667"/>
            </a:avLst>
          </a:prstGeom>
          <a:solidFill>
            <a:srgbClr val="CC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Flow Diagram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Diagram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Structures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Algorithms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D67409A2-611F-4FB4-84D1-9899A4D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895599"/>
            <a:ext cx="2590800" cy="1600183"/>
          </a:xfrm>
          <a:prstGeom prst="roundRect">
            <a:avLst>
              <a:gd name="adj" fmla="val 16667"/>
            </a:avLst>
          </a:prstGeom>
          <a:solidFill>
            <a:srgbClr val="03244D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Coding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Unit Testing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Debugging</a:t>
            </a:r>
          </a:p>
          <a:p>
            <a:pPr marL="457200" indent="-457200" algn="l"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Integration</a:t>
            </a:r>
            <a:endParaRPr lang="en-US" b="1" baseline="-25000" dirty="0">
              <a:solidFill>
                <a:schemeClr val="bg1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CD06CF5B-87D4-4D88-9FF1-B0B6CA76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19400"/>
            <a:ext cx="228600" cy="2286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57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945A-2A76-0045-AD79-F5A4F55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838200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EF3FF9-D58D-134A-8A28-51CFD950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227040"/>
            <a:ext cx="2194560" cy="2194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03FC1-D34F-044E-B055-663A95C9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3890537"/>
            <a:ext cx="2103120" cy="210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E3FD6-7C4F-674A-A0B3-8B31AFC3C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939413"/>
            <a:ext cx="2194560" cy="21945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122AF7A-F5F6-8240-A507-E2662384FE99}"/>
              </a:ext>
            </a:extLst>
          </p:cNvPr>
          <p:cNvGrpSpPr/>
          <p:nvPr/>
        </p:nvGrpSpPr>
        <p:grpSpPr>
          <a:xfrm>
            <a:off x="457200" y="1241486"/>
            <a:ext cx="5410200" cy="2194560"/>
            <a:chOff x="457200" y="1241486"/>
            <a:chExt cx="5410200" cy="21945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A878C5-12EA-8348-934C-88340304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1241486"/>
              <a:ext cx="2194560" cy="219456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575BAF-0B3E-8642-8D29-27C6F191E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3687" y="1716469"/>
              <a:ext cx="3203713" cy="1177728"/>
            </a:xfrm>
            <a:prstGeom prst="rect">
              <a:avLst/>
            </a:prstGeom>
            <a:solidFill>
              <a:srgbClr val="496E9C">
                <a:alpha val="20000"/>
              </a:srgbClr>
            </a:solidFill>
            <a:ln w="114300" cmpd="thickThin">
              <a:solidFill>
                <a:srgbClr val="DD550C"/>
              </a:solidFill>
              <a:miter lim="800000"/>
              <a:headEnd/>
              <a:tailEnd/>
            </a:ln>
          </p:spPr>
          <p:txBody>
            <a:bodyPr wrap="square" lIns="69056" tIns="34529" rIns="69056" bIns="34529" anchor="ctr">
              <a:spAutoFit/>
            </a:bodyPr>
            <a:lstStyle/>
            <a:p>
              <a:pPr algn="ctr"/>
              <a:r>
                <a:rPr lang="en-US" altLang="zh-Hans" sz="3600" b="0" dirty="0">
                  <a:solidFill>
                    <a:srgbClr val="03244D"/>
                  </a:solidFill>
                  <a:latin typeface="Calibri" panose="020F0502020204030204" pitchFamily="34" charset="0"/>
                  <a:ea typeface="MS PGothic" charset="0"/>
                  <a:cs typeface="Calibri" panose="020F0502020204030204" pitchFamily="34" charset="0"/>
                </a:rPr>
                <a:t>Data Flow Diagram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B91A5-3E3F-824A-B98A-6DE325D15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372754"/>
            <a:ext cx="3256461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Program Structure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CB950D-2F63-2244-BD4C-CFA2392A6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86" y="1716469"/>
            <a:ext cx="3329814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Function Prototypes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BF5454-E695-4146-9651-1D728B7D7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325358"/>
            <a:ext cx="3246988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23004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C79EC2-04E2-46C6-A2A0-6902C9F4EBE2}"/>
              </a:ext>
            </a:extLst>
          </p:cNvPr>
          <p:cNvGrpSpPr/>
          <p:nvPr/>
        </p:nvGrpSpPr>
        <p:grpSpPr>
          <a:xfrm>
            <a:off x="7696200" y="2438400"/>
            <a:ext cx="2552701" cy="1612382"/>
            <a:chOff x="6706176" y="1207018"/>
            <a:chExt cx="2552701" cy="1612382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EC0CFAC-8125-43D5-A07C-9AFBD17CDC00}"/>
                </a:ext>
              </a:extLst>
            </p:cNvPr>
            <p:cNvSpPr/>
            <p:nvPr/>
          </p:nvSpPr>
          <p:spPr>
            <a:xfrm>
              <a:off x="7160015" y="1752600"/>
              <a:ext cx="1066800" cy="1066800"/>
            </a:xfrm>
            <a:prstGeom prst="can">
              <a:avLst/>
            </a:prstGeom>
            <a:solidFill>
              <a:srgbClr val="F6802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5C45DC-DFFA-4640-BF2D-71742116AD2A}"/>
                </a:ext>
              </a:extLst>
            </p:cNvPr>
            <p:cNvSpPr txBox="1"/>
            <p:nvPr/>
          </p:nvSpPr>
          <p:spPr>
            <a:xfrm>
              <a:off x="6706176" y="1207018"/>
              <a:ext cx="25527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b="0" dirty="0">
                  <a:solidFill>
                    <a:srgbClr val="03244D"/>
                  </a:solidFill>
                  <a:latin typeface="Calibri"/>
                  <a:cs typeface="Calibri"/>
                </a:rPr>
                <a:t>Input and 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507543-EF9C-4FE6-B3D8-7AF98D0745E0}"/>
              </a:ext>
            </a:extLst>
          </p:cNvPr>
          <p:cNvGrpSpPr/>
          <p:nvPr/>
        </p:nvGrpSpPr>
        <p:grpSpPr>
          <a:xfrm>
            <a:off x="8000424" y="4170917"/>
            <a:ext cx="1600200" cy="1632467"/>
            <a:chOff x="7010400" y="2939534"/>
            <a:chExt cx="1600200" cy="1632467"/>
          </a:xfrm>
        </p:grpSpPr>
        <p:sp>
          <p:nvSpPr>
            <p:cNvPr id="10" name="Document 7">
              <a:extLst>
                <a:ext uri="{FF2B5EF4-FFF2-40B4-BE49-F238E27FC236}">
                  <a16:creationId xmlns:a16="http://schemas.microsoft.com/office/drawing/2014/main" id="{A53C7778-649D-4EC5-9A2B-2EFD81FBE90E}"/>
                </a:ext>
              </a:extLst>
            </p:cNvPr>
            <p:cNvSpPr/>
            <p:nvPr/>
          </p:nvSpPr>
          <p:spPr>
            <a:xfrm>
              <a:off x="7010400" y="3429001"/>
              <a:ext cx="1600200" cy="1143000"/>
            </a:xfrm>
            <a:prstGeom prst="flowChartDocument">
              <a:avLst/>
            </a:prstGeom>
            <a:solidFill>
              <a:srgbClr val="F6802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B3DC1-9CC5-451E-9536-56BBB0A062CE}"/>
                </a:ext>
              </a:extLst>
            </p:cNvPr>
            <p:cNvSpPr txBox="1"/>
            <p:nvPr/>
          </p:nvSpPr>
          <p:spPr>
            <a:xfrm>
              <a:off x="7404303" y="2939534"/>
              <a:ext cx="57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03244D"/>
                  </a:solidFill>
                  <a:latin typeface="Calibri"/>
                  <a:cs typeface="Calibri"/>
                </a:rPr>
                <a:t>or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3932D-38DE-9548-9DE6-8862CB07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1362"/>
            <a:ext cx="5388943" cy="54380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C6BF76-A722-BA48-8C71-8B29F9299F7F}"/>
              </a:ext>
            </a:extLst>
          </p:cNvPr>
          <p:cNvSpPr/>
          <p:nvPr/>
        </p:nvSpPr>
        <p:spPr>
          <a:xfrm>
            <a:off x="263916" y="6019800"/>
            <a:ext cx="63654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600" b="0" dirty="0">
                <a:solidFill>
                  <a:srgbClr val="DD550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http://www.smartdraw.com/data-flow-diagram</a:t>
            </a:r>
            <a:endParaRPr lang="en-US" sz="1600" b="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EA0CE-02DC-4806-8425-7013D352C201}"/>
              </a:ext>
            </a:extLst>
          </p:cNvPr>
          <p:cNvSpPr txBox="1">
            <a:spLocks/>
          </p:cNvSpPr>
          <p:nvPr/>
        </p:nvSpPr>
        <p:spPr>
          <a:xfrm>
            <a:off x="5943600" y="449241"/>
            <a:ext cx="5864615" cy="190312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/>
              <a:t>Data Flow Diagram:</a:t>
            </a:r>
          </a:p>
          <a:p>
            <a:r>
              <a:rPr lang="en-US" sz="3600" kern="0" dirty="0"/>
              <a:t>How to connect two modules?</a:t>
            </a:r>
          </a:p>
        </p:txBody>
      </p:sp>
    </p:spTree>
    <p:extLst>
      <p:ext uri="{BB962C8B-B14F-4D97-AF65-F5344CB8AC3E}">
        <p14:creationId xmlns:p14="http://schemas.microsoft.com/office/powerpoint/2010/main" val="401841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A0CE-02DC-4806-8425-7013D352C201}"/>
              </a:ext>
            </a:extLst>
          </p:cNvPr>
          <p:cNvSpPr txBox="1">
            <a:spLocks/>
          </p:cNvSpPr>
          <p:nvPr/>
        </p:nvSpPr>
        <p:spPr>
          <a:xfrm>
            <a:off x="1981200" y="152400"/>
            <a:ext cx="8229600" cy="7159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/>
              <a:t>Program Structure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D2A50-BDCF-814A-8398-211A0D34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43" y="866600"/>
            <a:ext cx="7634514" cy="5190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972D4-E48B-41C8-A25C-EF75FDBC3129}"/>
              </a:ext>
            </a:extLst>
          </p:cNvPr>
          <p:cNvSpPr/>
          <p:nvPr/>
        </p:nvSpPr>
        <p:spPr>
          <a:xfrm>
            <a:off x="228600" y="5867400"/>
            <a:ext cx="63654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Software Engineering: A Practitioner's Approach</a:t>
            </a:r>
          </a:p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Escrito</a:t>
            </a:r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Roger S. Pressman</a:t>
            </a:r>
            <a:endParaRPr lang="en-US" sz="1600" b="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70A434-75D2-F24B-8740-25F0DC73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39" y="228600"/>
            <a:ext cx="5486661" cy="6223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972D4-E48B-41C8-A25C-EF75FDBC3129}"/>
              </a:ext>
            </a:extLst>
          </p:cNvPr>
          <p:cNvSpPr/>
          <p:nvPr/>
        </p:nvSpPr>
        <p:spPr>
          <a:xfrm>
            <a:off x="228601" y="5867400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Software Engineering: A Practitioner's Approach</a:t>
            </a:r>
          </a:p>
          <a:p>
            <a:pPr algn="l"/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Escrito</a:t>
            </a:r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1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Roger S. Pressman</a:t>
            </a:r>
            <a:endParaRPr lang="en-US" sz="1600" b="0" dirty="0">
              <a:solidFill>
                <a:srgbClr val="DD550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3B78C8-ED97-0749-AB4C-457313318D1B}"/>
              </a:ext>
            </a:extLst>
          </p:cNvPr>
          <p:cNvSpPr txBox="1">
            <a:spLocks/>
          </p:cNvSpPr>
          <p:nvPr/>
        </p:nvSpPr>
        <p:spPr>
          <a:xfrm>
            <a:off x="784041" y="1447800"/>
            <a:ext cx="3581400" cy="2895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/>
              <a:t>From Data Flow Diagram To Program Structure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6180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DAE3-A09A-46EE-878D-2B3A0634D269}"/>
              </a:ext>
            </a:extLst>
          </p:cNvPr>
          <p:cNvSpPr txBox="1">
            <a:spLocks/>
          </p:cNvSpPr>
          <p:nvPr/>
        </p:nvSpPr>
        <p:spPr>
          <a:xfrm>
            <a:off x="6400800" y="533400"/>
            <a:ext cx="45720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en-US" kern="0" dirty="0">
                <a:solidFill>
                  <a:srgbClr val="DD550C"/>
                </a:solidFill>
              </a:rPr>
              <a:t>Exercise 5:</a:t>
            </a:r>
            <a:r>
              <a:rPr lang="en-US" altLang="en-US" kern="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E4023-5F2E-AA40-8FFC-3AFB2651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057538"/>
            <a:ext cx="5029200" cy="2285724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Design a </a:t>
            </a:r>
            <a:r>
              <a:rPr lang="en-US" altLang="zh-Hans" sz="3600" b="0" dirty="0">
                <a:solidFill>
                  <a:srgbClr val="CC6600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program structure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diagram from your data flow </a:t>
            </a:r>
            <a:r>
              <a:rPr lang="en-US" altLang="zh-Hans" sz="3600" b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diagram (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5 </a:t>
            </a:r>
            <a:r>
              <a:rPr lang="en-US" altLang="zh-Hans" sz="3600" b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Minutes). </a:t>
            </a:r>
            <a:endParaRPr lang="en-US" altLang="zh-Hans" sz="3600" b="0" dirty="0">
              <a:solidFill>
                <a:srgbClr val="03244D"/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4D211-2F31-BD3C-A600-28089A338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5638800" cy="59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0973"/>
      </p:ext>
    </p:extLst>
  </p:cSld>
  <p:clrMapOvr>
    <a:masterClrMapping/>
  </p:clrMapOvr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9445</TotalTime>
  <Words>488</Words>
  <Application>Microsoft Office PowerPoint</Application>
  <PresentationFormat>Widescreen</PresentationFormat>
  <Paragraphs>96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Monotype Sorts</vt:lpstr>
      <vt:lpstr>Arial</vt:lpstr>
      <vt:lpstr>Calibri</vt:lpstr>
      <vt:lpstr>Courier New</vt:lpstr>
      <vt:lpstr>Times New Roman</vt:lpstr>
      <vt:lpstr>Verdana</vt:lpstr>
      <vt:lpstr>nasa.osma.sas2001</vt:lpstr>
      <vt:lpstr>COMP 7500  Advanced Operating Systems</vt:lpstr>
      <vt:lpstr>An Android/iOS Application: aTimeLogger 2.0</vt:lpstr>
      <vt:lpstr>PowerPoint Presentation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What’s Next?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431</cp:revision>
  <cp:lastPrinted>2010-08-20T15:06:51Z</cp:lastPrinted>
  <dcterms:created xsi:type="dcterms:W3CDTF">2010-08-19T20:24:24Z</dcterms:created>
  <dcterms:modified xsi:type="dcterms:W3CDTF">2025-02-19T16:02:02Z</dcterms:modified>
  <cp:category/>
</cp:coreProperties>
</file>